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9" r:id="rId4"/>
    <p:sldId id="274" r:id="rId5"/>
    <p:sldId id="275" r:id="rId6"/>
    <p:sldId id="278" r:id="rId7"/>
    <p:sldId id="258" r:id="rId8"/>
    <p:sldId id="260" r:id="rId9"/>
    <p:sldId id="268" r:id="rId10"/>
    <p:sldId id="269" r:id="rId11"/>
    <p:sldId id="272" r:id="rId12"/>
    <p:sldId id="262" r:id="rId13"/>
    <p:sldId id="263" r:id="rId14"/>
    <p:sldId id="273" r:id="rId15"/>
    <p:sldId id="277" r:id="rId16"/>
    <p:sldId id="276" r:id="rId17"/>
    <p:sldId id="281" r:id="rId18"/>
    <p:sldId id="282" r:id="rId19"/>
    <p:sldId id="283" r:id="rId20"/>
    <p:sldId id="284" r:id="rId21"/>
    <p:sldId id="280" r:id="rId22"/>
    <p:sldId id="285" r:id="rId23"/>
    <p:sldId id="287" r:id="rId2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00000"/>
    <a:srgbClr val="CC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3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EA8F2A-5700-4955-8DD6-64BBB78F7166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FC3E1B-9E6B-444A-9363-38586EDF709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34A32-5DBA-4B1A-B142-D03741972E9E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AA088-BD09-46F5-9E9A-6FAD03FC040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C8B031-6615-4654-BE01-ADAD62258CE6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FC092-D93E-4ED7-87BC-9B83570B2E0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C7AC21-7E82-4458-BB6E-81A6EC7362E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A81E2-6640-4DB1-B85D-0CF0A7A8CF4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548C5-6014-40C2-99FA-40E4BA64232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F45E26-3CB7-4CD4-A586-A3D20E55F13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A5E41-9B4C-4FC6-8481-F0620380B78C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B2CBF-9FFE-4F2A-BE00-3F44CF86C28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8CFB4-E3AE-40B8-9C33-159FA803C87A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2CA90-3A0F-4A5A-878B-D8646054D11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0172C-010D-48B3-BD32-133FEE1D04A1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9AE9D-1C29-43A8-8BF8-D82F9971CE6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445BAA-9769-4D33-8A7F-EF23FDAF54A1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EF0E0-B61F-40E4-8863-FD5C675B056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5F9396-9725-40B1-A33C-F74F624D2E1E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971D33-4B3D-4C87-AFF8-2A90AFE7150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B3242A-245A-4BEA-8C44-D14C37BCE099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739B3-C8D7-41AD-B336-ECB9486FA3D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F27A082-ACB4-4DD2-838A-07526958CE5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F25B15F-2DF7-4FD3-912A-4C70BACCDB68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users\administrator\appdata\roaming\360se6\User Data\temp\1434098388603518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8" descr="c:\users\administrator\appdata\roaming\360se6\User Data\temp\2012080708320133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285750" y="571500"/>
            <a:ext cx="8572500" cy="4524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r>
              <a:rPr lang="zh-CN" altLang="en-US" sz="3200">
                <a:solidFill>
                  <a:srgbClr val="0000FF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      </a:t>
            </a:r>
            <a:r>
              <a:rPr lang="zh-CN" altLang="en-US" sz="3200" b="1">
                <a:solidFill>
                  <a:srgbClr val="0000FF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儒家思想中的“义”，并不是简单的讲义气。如果说“仁”是孔子眼中最美好的道德，“义”则是实现这种道德的行为准则。孔子从来就是把“义”和“仁”，“义”和“礼”，“义”和“利”结合起来考量的。如他说：“饭疏食，饮水，曲肱而枕之，乐亦在其中矣；不义而富贵，于我如浮云。”在今天市场经济的背景下，孔子的这种思想，对固守和提升为人处事的美德，尤有借鉴意义。</a:t>
            </a:r>
            <a:endParaRPr lang="zh-CN" altLang="en-US" sz="3200" b="1">
              <a:solidFill>
                <a:srgbClr val="0000FF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8" descr="c:\users\administrator\appdata\roaming\360se6\User Data\temp\2012080708320133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428625" y="609600"/>
            <a:ext cx="8358188" cy="403225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200" b="1">
                <a:solidFill>
                  <a:srgbClr val="000000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现实生活中的</a:t>
            </a:r>
            <a:r>
              <a:rPr lang="zh-CN" altLang="en-US" sz="3200" b="1">
                <a:solidFill>
                  <a:srgbClr val="FF0000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“义”</a:t>
            </a:r>
            <a:endParaRPr lang="zh-CN" altLang="en-US" sz="3200" b="1">
              <a:solidFill>
                <a:srgbClr val="FF0000"/>
              </a:solidFill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  <a:p>
            <a:r>
              <a:rPr lang="zh-CN" altLang="en-US">
                <a:latin typeface="Calibri" panose="020F0502020204030204" pitchFamily="34" charset="0"/>
              </a:rPr>
              <a:t>             </a:t>
            </a:r>
            <a:r>
              <a:rPr lang="zh-CN" altLang="en-US" sz="2800" b="1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孟祥斌，今年</a:t>
            </a:r>
            <a:r>
              <a:rPr lang="en-US" altLang="zh-CN" sz="2800" b="1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28</a:t>
            </a:r>
            <a:r>
              <a:rPr lang="zh-CN" altLang="en-US" sz="2800" b="1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周岁，山东人，毕业于一所大学的机要专业，本科学历，</a:t>
            </a:r>
            <a:r>
              <a:rPr lang="en-US" altLang="zh-CN" sz="2800" b="1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1997</a:t>
            </a:r>
            <a:r>
              <a:rPr lang="zh-CN" altLang="en-US" sz="2800" b="1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年入伍。</a:t>
            </a:r>
            <a:r>
              <a:rPr lang="en-US" altLang="zh-CN" sz="2800" b="1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2002</a:t>
            </a:r>
            <a:r>
              <a:rPr lang="zh-CN" altLang="en-US" sz="2800" b="1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年任部队机要科的参谋。他是一名优秀的军官。” </a:t>
            </a:r>
            <a:endParaRPr lang="zh-CN" altLang="en-US" sz="2800" b="1">
              <a:solidFill>
                <a:srgbClr val="0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r>
              <a:rPr lang="zh-CN" altLang="en-US" sz="2800" b="1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    </a:t>
            </a:r>
            <a:r>
              <a:rPr lang="en-US" altLang="zh-CN" sz="2800" b="1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2007</a:t>
            </a:r>
            <a:r>
              <a:rPr lang="zh-CN" altLang="en-US" sz="2800" b="1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年</a:t>
            </a:r>
            <a:r>
              <a:rPr lang="en-US" altLang="zh-CN" sz="2800" b="1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11</a:t>
            </a:r>
            <a:r>
              <a:rPr lang="zh-CN" altLang="en-US" sz="2800" b="1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月</a:t>
            </a:r>
            <a:r>
              <a:rPr lang="en-US" altLang="zh-CN" sz="2800" b="1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30</a:t>
            </a:r>
            <a:r>
              <a:rPr lang="zh-CN" altLang="en-US" sz="2800" b="1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日，孟祥斌同志因奋不顾身搭救一跳江女青年而壮烈牺牲，年仅</a:t>
            </a:r>
            <a:r>
              <a:rPr lang="en-US" altLang="zh-CN" sz="2800" b="1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28</a:t>
            </a:r>
            <a:r>
              <a:rPr lang="zh-CN" altLang="en-US" sz="2800" b="1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岁。</a:t>
            </a:r>
            <a:endParaRPr lang="zh-CN" altLang="en-US" sz="2800" b="1">
              <a:solidFill>
                <a:srgbClr val="0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r>
              <a:rPr lang="zh-CN" altLang="en-US" sz="2800" b="1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    围观者评价：“这是一名真正的军人，能够从这么高的桥面上跳下去，这本身就需要莫大的勇气。他的行为，无愧于军人的称号！” </a:t>
            </a:r>
            <a:endParaRPr lang="zh-CN" altLang="en-US" sz="2800" b="1">
              <a:solidFill>
                <a:srgbClr val="0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20090401102408356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500688" y="642938"/>
            <a:ext cx="3390900" cy="564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9331" name="Rectangle 3"/>
          <p:cNvSpPr>
            <a:spLocks noChangeArrowheads="1"/>
          </p:cNvSpPr>
          <p:nvPr/>
        </p:nvSpPr>
        <p:spPr bwMode="auto">
          <a:xfrm>
            <a:off x="428625" y="714375"/>
            <a:ext cx="4900613" cy="5556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>
              <a:lnSpc>
                <a:spcPts val="3900"/>
              </a:lnSpc>
            </a:pPr>
            <a:r>
              <a:rPr lang="en-US" altLang="zh-CN" sz="2800" b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    </a:t>
            </a:r>
            <a:r>
              <a:rPr lang="zh-CN" altLang="en-US" sz="2800" b="1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义的含义是什么？荆轲刺秦王，他为报答燕国太子丹的知遇之恩，不顾个人安危，前去刺杀秦国的国王赢政，这是义！水浒好汉鲁智深，为救弱女子，三拳打死无赖镇关西，</a:t>
            </a:r>
            <a:endParaRPr lang="zh-CN" altLang="en-US" sz="2800" b="1">
              <a:solidFill>
                <a:srgbClr val="0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lnSpc>
                <a:spcPts val="3900"/>
              </a:lnSpc>
            </a:pPr>
            <a:r>
              <a:rPr lang="zh-CN" altLang="en-US" sz="2800" b="1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这也是义！</a:t>
            </a:r>
            <a:endParaRPr lang="zh-CN" altLang="en-US" sz="2800" b="1">
              <a:solidFill>
                <a:srgbClr val="0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lnSpc>
                <a:spcPts val="3900"/>
              </a:lnSpc>
            </a:pPr>
            <a:r>
              <a:rPr lang="zh-CN" altLang="en-US" sz="2800" b="1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      但从</a:t>
            </a:r>
            <a:r>
              <a:rPr lang="en-US" altLang="zh-CN" sz="2800" b="1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《</a:t>
            </a:r>
            <a:r>
              <a:rPr lang="zh-CN" altLang="en-US" sz="2800" b="1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论语</a:t>
            </a:r>
            <a:r>
              <a:rPr lang="en-US" altLang="zh-CN" sz="2800" b="1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》</a:t>
            </a:r>
            <a:r>
              <a:rPr lang="zh-CN" altLang="en-US" sz="2800" b="1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里面提到的有关义的词语来看，它的含义并不仅仅就局限在这一方面，它还有着更深的内涵在里面。</a:t>
            </a:r>
            <a:endParaRPr lang="zh-CN" altLang="en-US" sz="2800" b="1">
              <a:solidFill>
                <a:srgbClr val="0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9933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8" descr="c:\users\administrator\appdata\roaming\360se6\User Data\temp\2012080708320133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214313" y="642938"/>
            <a:ext cx="8786812" cy="39703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200" b="1">
                <a:solidFill>
                  <a:srgbClr val="000000"/>
                </a:solidFill>
                <a:latin typeface="Calibri" panose="020F0502020204030204" pitchFamily="34" charset="0"/>
                <a:ea typeface="楷体_GB2312" pitchFamily="49" charset="-122"/>
              </a:rPr>
              <a:t>感动中国十大人物：</a:t>
            </a:r>
            <a:r>
              <a:rPr lang="zh-CN" altLang="en-US" sz="3200" b="1">
                <a:solidFill>
                  <a:srgbClr val="000000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霍英东</a:t>
            </a:r>
            <a:endParaRPr lang="zh-CN" altLang="en-US" sz="3200" b="1">
              <a:solidFill>
                <a:srgbClr val="000000"/>
              </a:solidFill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  <a:p>
            <a:r>
              <a:rPr lang="zh-CN" altLang="en-US" sz="2800" b="1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   </a:t>
            </a:r>
            <a:r>
              <a:rPr lang="zh-CN" altLang="en-US" sz="2400" b="1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霍英东先生是一个爱国的香港慈善家，过去数十年里，霍英东用作慈善的捐款超过</a:t>
            </a:r>
            <a:r>
              <a:rPr lang="en-US" altLang="zh-CN" sz="2400" b="1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150</a:t>
            </a:r>
            <a:r>
              <a:rPr lang="zh-CN" altLang="en-US" sz="2400" b="1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亿港元，在推动各地教育、医疗卫生、体育、山区扶贫、干部培训等方面，做出了许多的贡献。 </a:t>
            </a:r>
            <a:endParaRPr lang="zh-CN" altLang="en-US" sz="2400" b="1">
              <a:solidFill>
                <a:srgbClr val="0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r>
              <a:rPr lang="zh-CN" altLang="en-US" sz="2400" b="1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    有一次，某媒体记者问霍老一共向内地捐赠了多少钱，他回答不出来，只是谦虚地说：“我的捐款，就好比大海里的一滴水，作用是很小的，说不上是贡献，这只是我的一份心意！” </a:t>
            </a:r>
            <a:endParaRPr lang="zh-CN" altLang="en-US" sz="2400" b="1">
              <a:solidFill>
                <a:srgbClr val="0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r>
              <a:rPr lang="en-US" altLang="zh-CN" sz="2400" b="1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【</a:t>
            </a:r>
            <a:r>
              <a:rPr lang="zh-CN" altLang="en-US" sz="2400" b="1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颁奖词</a:t>
            </a:r>
            <a:r>
              <a:rPr lang="en-US" altLang="zh-CN" sz="2400" b="1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】 </a:t>
            </a:r>
            <a:r>
              <a:rPr lang="zh-CN" altLang="en-US" sz="2400" b="1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生于忧患，以自强不息成就人生传奇。逝于安乐，用赤诚赢得生前身后名。他有这样的财富观：民族大义高于金钱，赤子之心胜于财富。他有这样的境界：达则兼济天下。</a:t>
            </a:r>
            <a:r>
              <a:rPr lang="zh-CN" altLang="en-US" sz="240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</a:t>
            </a:r>
            <a:endParaRPr lang="zh-CN" altLang="en-US" sz="2400">
              <a:solidFill>
                <a:srgbClr val="0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4" descr="6138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1268413"/>
            <a:ext cx="9144000" cy="558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WordArt 3"/>
          <p:cNvSpPr>
            <a:spLocks noChangeArrowheads="1" noChangeShapeType="1" noTextEdit="1"/>
          </p:cNvSpPr>
          <p:nvPr/>
        </p:nvSpPr>
        <p:spPr bwMode="auto">
          <a:xfrm>
            <a:off x="1403350" y="260350"/>
            <a:ext cx="6264275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ln w="12700">
                  <a:solidFill>
                    <a:srgbClr val="EAEAEA"/>
                  </a:solidFill>
                  <a:rou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文天祥高举的“义”</a:t>
            </a:r>
            <a:endParaRPr lang="zh-CN" altLang="en-US" sz="3600" b="1" kern="10">
              <a:ln w="12700">
                <a:solidFill>
                  <a:srgbClr val="EAEAEA"/>
                </a:solidFill>
                <a:rou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8" descr="c:\users\administrator\appdata\roaming\360se6\User Data\temp\2012080708320133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Text Box 3"/>
          <p:cNvSpPr txBox="1">
            <a:spLocks noChangeArrowheads="1"/>
          </p:cNvSpPr>
          <p:nvPr/>
        </p:nvSpPr>
        <p:spPr bwMode="auto">
          <a:xfrm>
            <a:off x="0" y="476250"/>
            <a:ext cx="9144000" cy="2227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时穷节乃见，一一垂丹青。在齐太史简，在晋董狐笔。在秦张良椎，在汉苏武节。为严将军头，为嵇侍中血。为张睢阳齿，为颜常山舌。或为辽东帽，清操厉冰雪。或为出师表，鬼神泣壮烈。或为渡江楫，慷慨吞胡羯。或为击贼笏，逆竖头破裂。是气所磅礴，凛烈万古存。 </a:t>
            </a:r>
            <a:endParaRPr lang="zh-CN" altLang="en-US" sz="2800" b="1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7651" name="Text Box 4"/>
          <p:cNvSpPr txBox="1">
            <a:spLocks noChangeArrowheads="1"/>
          </p:cNvSpPr>
          <p:nvPr/>
        </p:nvSpPr>
        <p:spPr bwMode="auto">
          <a:xfrm>
            <a:off x="5364163" y="2636838"/>
            <a:ext cx="3779837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800000"/>
                </a:solidFill>
                <a:ea typeface="楷体_GB2312" pitchFamily="49" charset="-122"/>
              </a:rPr>
              <a:t>——</a:t>
            </a:r>
            <a:r>
              <a:rPr lang="zh-CN" altLang="en-US" sz="2800" b="1">
                <a:solidFill>
                  <a:srgbClr val="800000"/>
                </a:solidFill>
                <a:ea typeface="楷体_GB2312" pitchFamily="49" charset="-122"/>
              </a:rPr>
              <a:t>文天祥</a:t>
            </a:r>
            <a:r>
              <a:rPr lang="en-US" altLang="zh-CN" sz="2800" b="1">
                <a:solidFill>
                  <a:srgbClr val="800000"/>
                </a:solidFill>
                <a:ea typeface="楷体_GB2312" pitchFamily="49" charset="-122"/>
              </a:rPr>
              <a:t>《</a:t>
            </a:r>
            <a:r>
              <a:rPr lang="zh-CN" altLang="en-US" sz="2800" b="1">
                <a:solidFill>
                  <a:srgbClr val="800000"/>
                </a:solidFill>
                <a:ea typeface="楷体_GB2312" pitchFamily="49" charset="-122"/>
              </a:rPr>
              <a:t>正气歌</a:t>
            </a:r>
            <a:r>
              <a:rPr lang="en-US" altLang="zh-CN" sz="2800" b="1">
                <a:solidFill>
                  <a:srgbClr val="800000"/>
                </a:solidFill>
                <a:ea typeface="楷体_GB2312" pitchFamily="49" charset="-122"/>
              </a:rPr>
              <a:t>》</a:t>
            </a:r>
            <a:endParaRPr lang="en-US" altLang="zh-CN" sz="2800" b="1">
              <a:solidFill>
                <a:srgbClr val="800000"/>
              </a:solidFill>
              <a:ea typeface="楷体_GB2312" pitchFamily="49" charset="-122"/>
            </a:endParaRPr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0" y="3068638"/>
            <a:ext cx="9144000" cy="14335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ea typeface="楷体_GB2312" pitchFamily="49" charset="-122"/>
              </a:rPr>
              <a:t>文天祥高举的“</a:t>
            </a:r>
            <a:r>
              <a:rPr lang="zh-CN" altLang="en-US" sz="3200" b="1">
                <a:solidFill>
                  <a:srgbClr val="FF0000"/>
                </a:solidFill>
                <a:ea typeface="楷体_GB2312" pitchFamily="49" charset="-122"/>
              </a:rPr>
              <a:t>义</a:t>
            </a:r>
            <a:r>
              <a:rPr lang="zh-CN" altLang="en-US" sz="3200" b="1">
                <a:ea typeface="楷体_GB2312" pitchFamily="49" charset="-122"/>
              </a:rPr>
              <a:t>”</a:t>
            </a:r>
            <a:r>
              <a:rPr lang="en-US" altLang="zh-CN" sz="2800"/>
              <a:t>——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坚持民族气节，不为威屈，不为利诱，终于为国牺牲，保持了崇高的民族气节，为祖国保持了</a:t>
            </a:r>
            <a:r>
              <a:rPr lang="zh-CN" altLang="en-US" sz="2800" b="1">
                <a:ea typeface="楷体_GB2312" pitchFamily="49" charset="-122"/>
              </a:rPr>
              <a:t>“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正气</a:t>
            </a:r>
            <a:r>
              <a:rPr lang="zh-CN" altLang="en-US" sz="2800" b="1">
                <a:ea typeface="楷体_GB2312" pitchFamily="49" charset="-122"/>
              </a:rPr>
              <a:t>”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。 </a:t>
            </a:r>
            <a:endParaRPr lang="en-US" altLang="zh-CN" sz="2800" b="1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7" descr="359b033b5bb5c9ea7d93dd41d139b6003af3b33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4643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Text Box 8"/>
          <p:cNvSpPr txBox="1">
            <a:spLocks noChangeArrowheads="1"/>
          </p:cNvSpPr>
          <p:nvPr/>
        </p:nvSpPr>
        <p:spPr bwMode="auto">
          <a:xfrm>
            <a:off x="4643438" y="333375"/>
            <a:ext cx="4500562" cy="61341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800000"/>
                </a:solidFill>
                <a:latin typeface="楷体_GB2312" pitchFamily="49" charset="-122"/>
                <a:ea typeface="楷体_GB2312" pitchFamily="49" charset="-122"/>
              </a:rPr>
              <a:t>    战国屈原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，看着楚国的大好河山一点点的被吞噬，看着那一群奸佞小人为了一己荣华谄媚楚王，至国家于不顾。此情何堪？他决不愿同流合污，最后在绝望之中毅然决然的投入汨罗江。这一投之浩然，天地可鉴！ </a:t>
            </a:r>
            <a:endParaRPr lang="zh-CN" altLang="en-US" sz="3600" b="1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5" descr="8644ebf81a4c510fc9e1ead76059252dd52aa5d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404813"/>
            <a:ext cx="5076825" cy="604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Text Box 5"/>
          <p:cNvSpPr txBox="1">
            <a:spLocks noChangeArrowheads="1"/>
          </p:cNvSpPr>
          <p:nvPr/>
        </p:nvSpPr>
        <p:spPr bwMode="auto">
          <a:xfrm>
            <a:off x="5148263" y="476250"/>
            <a:ext cx="3995737" cy="58070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zh-CN" altLang="en-US" sz="3600" b="1">
                <a:solidFill>
                  <a:srgbClr val="800000"/>
                </a:solidFill>
                <a:latin typeface="楷体_GB2312" pitchFamily="49" charset="-122"/>
                <a:ea typeface="楷体_GB2312" pitchFamily="49" charset="-122"/>
              </a:rPr>
              <a:t>楚霸王项羽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因自感有愧于江东父老，而自刎于乌江之畔，那种宁肯站着死也不肯跪着死的尊严与气魄是楚霸王心中坚守之“义”</a:t>
            </a:r>
            <a:r>
              <a:rPr lang="zh-CN" altLang="en-US" sz="3600" b="1">
                <a:latin typeface="宋体" panose="02010600030101010101" pitchFamily="2" charset="-122"/>
              </a:rPr>
              <a:t>。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en-US" sz="3600" b="1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5" descr="9345d688d43f8794c4d00d03d21b0ef41bd53aeb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50825" y="188913"/>
            <a:ext cx="3889375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Text Box 7"/>
          <p:cNvSpPr txBox="1">
            <a:spLocks noChangeArrowheads="1"/>
          </p:cNvSpPr>
          <p:nvPr/>
        </p:nvSpPr>
        <p:spPr bwMode="auto">
          <a:xfrm>
            <a:off x="4284663" y="188913"/>
            <a:ext cx="4859337" cy="64690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  <a:spcBef>
                <a:spcPct val="50000"/>
              </a:spcBef>
            </a:pPr>
            <a:r>
              <a:rPr lang="zh-CN" altLang="en-US" sz="2800" b="1">
                <a:solidFill>
                  <a:srgbClr val="800000"/>
                </a:solidFill>
                <a:latin typeface="楷体_GB2312" pitchFamily="49" charset="-122"/>
                <a:ea typeface="楷体_GB2312" pitchFamily="49" charset="-122"/>
              </a:rPr>
              <a:t>西汉苏武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被扣于匈奴后，匈奴贵族先以名利引诱，后以严刑威胁。但苏武始终大义凛然，宁死不屈。匈奴贵族无计可施，便</a:t>
            </a:r>
            <a:r>
              <a:rPr lang="zh-CN" altLang="en-US" sz="2800" b="1">
                <a:ea typeface="楷体_GB2312" pitchFamily="49" charset="-122"/>
              </a:rPr>
              <a:t>“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徙武北海上无人处</a:t>
            </a:r>
            <a:r>
              <a:rPr lang="zh-CN" altLang="en-US" sz="2800" b="1">
                <a:ea typeface="楷体_GB2312" pitchFamily="49" charset="-122"/>
              </a:rPr>
              <a:t>”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。苏武则</a:t>
            </a:r>
            <a:r>
              <a:rPr lang="zh-CN" altLang="en-US" sz="2800" b="1">
                <a:ea typeface="楷体_GB2312" pitchFamily="49" charset="-122"/>
              </a:rPr>
              <a:t>“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掘野鼠，去草实而食之</a:t>
            </a:r>
            <a:r>
              <a:rPr lang="zh-CN" altLang="en-US" sz="2800" b="1">
                <a:ea typeface="楷体_GB2312" pitchFamily="49" charset="-122"/>
              </a:rPr>
              <a:t>”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。在如此艰难的环境下，他仍拄着汉朝的旄节，不屈节辱命。他出使时正值壮年，待其归汉之时，已是须发皆白。苏武的义举乃至忠至诚，故其深受西汉子民的钦佩，为人臣之楷模也！ </a:t>
            </a:r>
            <a:endParaRPr lang="zh-CN" altLang="en-US" sz="2800" b="1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5" descr="cc11728b4710b91213572ed9c3fdfc0392452207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50825" y="404813"/>
            <a:ext cx="3889375" cy="604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6" name="Text Box 9"/>
          <p:cNvSpPr txBox="1">
            <a:spLocks noChangeArrowheads="1"/>
          </p:cNvSpPr>
          <p:nvPr/>
        </p:nvSpPr>
        <p:spPr bwMode="auto">
          <a:xfrm>
            <a:off x="4246563" y="765175"/>
            <a:ext cx="4897437" cy="5405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清末“戊戌六君子”之一的</a:t>
            </a:r>
            <a:r>
              <a:rPr lang="zh-CN" altLang="en-US" sz="3600" b="1">
                <a:solidFill>
                  <a:srgbClr val="800000"/>
                </a:solidFill>
                <a:latin typeface="楷体_GB2312" pitchFamily="49" charset="-122"/>
                <a:ea typeface="楷体_GB2312" pitchFamily="49" charset="-122"/>
              </a:rPr>
              <a:t>谭嗣同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，他在能够出走的情况下没有出走，而是选择了舍生取义，准备用他的鲜血来唤醒沉睡的国人。真正是做到了</a:t>
            </a:r>
            <a:r>
              <a:rPr lang="zh-CN" altLang="en-US" sz="3600" b="1">
                <a:ea typeface="楷体_GB2312" pitchFamily="49" charset="-122"/>
              </a:rPr>
              <a:t>“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我以我血荐轩辕</a:t>
            </a:r>
            <a:r>
              <a:rPr lang="zh-CN" altLang="en-US" sz="3600" b="1">
                <a:ea typeface="楷体_GB2312" pitchFamily="49" charset="-122"/>
              </a:rPr>
              <a:t>”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！ </a:t>
            </a:r>
            <a:endParaRPr lang="zh-CN" altLang="en-US" sz="3600" b="1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8" descr="c:\users\administrator\appdata\roaming\360se6\User Data\temp\2012080708320133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0" name="WordArt 5"/>
          <p:cNvSpPr>
            <a:spLocks noChangeArrowheads="1" noChangeShapeType="1" noTextEdit="1"/>
          </p:cNvSpPr>
          <p:nvPr/>
        </p:nvSpPr>
        <p:spPr bwMode="auto">
          <a:xfrm>
            <a:off x="1835150" y="765175"/>
            <a:ext cx="5473700" cy="107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ln w="12700">
                  <a:solidFill>
                    <a:srgbClr val="EAEAEA"/>
                  </a:solidFill>
                  <a:rou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“义”之于当下</a:t>
            </a:r>
            <a:endParaRPr lang="zh-CN" altLang="en-US" sz="3600" b="1" kern="10">
              <a:ln w="12700">
                <a:solidFill>
                  <a:srgbClr val="EAEAEA"/>
                </a:solidFill>
                <a:rou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  <p:sp>
        <p:nvSpPr>
          <p:cNvPr id="32771" name="Text Box 6"/>
          <p:cNvSpPr txBox="1">
            <a:spLocks noChangeArrowheads="1"/>
          </p:cNvSpPr>
          <p:nvPr/>
        </p:nvSpPr>
        <p:spPr bwMode="auto">
          <a:xfrm>
            <a:off x="0" y="1916113"/>
            <a:ext cx="5364163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ea typeface="黑体" panose="02010609060101010101" pitchFamily="2" charset="-122"/>
              </a:rPr>
              <a:t>由</a:t>
            </a:r>
            <a:r>
              <a:rPr lang="en-US" altLang="zh-CN" sz="3600" b="1">
                <a:ea typeface="黑体" panose="02010609060101010101" pitchFamily="2" charset="-122"/>
              </a:rPr>
              <a:t>《</a:t>
            </a:r>
            <a:r>
              <a:rPr lang="zh-CN" altLang="en-US" sz="3600" b="1">
                <a:ea typeface="黑体" panose="02010609060101010101" pitchFamily="2" charset="-122"/>
              </a:rPr>
              <a:t>老炮儿</a:t>
            </a:r>
            <a:r>
              <a:rPr lang="en-US" altLang="zh-CN" sz="3600" b="1">
                <a:ea typeface="黑体" panose="02010609060101010101" pitchFamily="2" charset="-122"/>
              </a:rPr>
              <a:t>》</a:t>
            </a:r>
            <a:r>
              <a:rPr lang="zh-CN" altLang="en-US" sz="3600" b="1">
                <a:ea typeface="黑体" panose="02010609060101010101" pitchFamily="2" charset="-122"/>
              </a:rPr>
              <a:t>谈起</a:t>
            </a:r>
            <a:r>
              <a:rPr lang="en-US" altLang="zh-CN" sz="3600" b="1">
                <a:ea typeface="黑体" panose="02010609060101010101" pitchFamily="2" charset="-122"/>
              </a:rPr>
              <a:t>——</a:t>
            </a:r>
            <a:endParaRPr lang="en-US" altLang="zh-CN" sz="3600" b="1">
              <a:ea typeface="黑体" panose="02010609060101010101" pitchFamily="2" charset="-122"/>
            </a:endParaRPr>
          </a:p>
        </p:txBody>
      </p:sp>
      <p:sp>
        <p:nvSpPr>
          <p:cNvPr id="32772" name="WordArt 7"/>
          <p:cNvSpPr>
            <a:spLocks noChangeArrowheads="1" noChangeShapeType="1" noTextEdit="1"/>
          </p:cNvSpPr>
          <p:nvPr/>
        </p:nvSpPr>
        <p:spPr bwMode="auto">
          <a:xfrm>
            <a:off x="2705100" y="2781300"/>
            <a:ext cx="5251450" cy="16557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ln w="19050">
                  <a:solidFill>
                    <a:srgbClr val="99CCFF"/>
                  </a:solidFill>
                  <a:rou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楷体_GB2312"/>
                <a:ea typeface="楷体_GB2312"/>
              </a:rPr>
              <a:t>六爷的道义和规矩</a:t>
            </a:r>
            <a:endParaRPr lang="zh-CN" altLang="en-US" sz="3600" b="1" kern="10">
              <a:ln w="19050">
                <a:solidFill>
                  <a:srgbClr val="99CCFF"/>
                </a:solidFill>
                <a:rou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楷体_GB2312"/>
              <a:ea typeface="楷体_GB231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 Box 6"/>
          <p:cNvSpPr txBox="1">
            <a:spLocks noChangeArrowheads="1"/>
          </p:cNvSpPr>
          <p:nvPr/>
        </p:nvSpPr>
        <p:spPr bwMode="auto">
          <a:xfrm>
            <a:off x="4284663" y="0"/>
            <a:ext cx="4859337" cy="5578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 b="1">
                <a:latin typeface="楷体_GB2312" pitchFamily="49" charset="-122"/>
                <a:ea typeface="楷体_GB2312" pitchFamily="49" charset="-122"/>
              </a:rPr>
              <a:t>    以父子亲情为奠基的展开，</a:t>
            </a:r>
            <a:r>
              <a:rPr lang="en-US" altLang="zh-CN" sz="2000" b="1"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altLang="en-US" sz="2000" b="1">
                <a:latin typeface="楷体_GB2312" pitchFamily="49" charset="-122"/>
                <a:ea typeface="楷体_GB2312" pitchFamily="49" charset="-122"/>
              </a:rPr>
              <a:t>老炮儿</a:t>
            </a:r>
            <a:r>
              <a:rPr lang="en-US" altLang="zh-CN" sz="2000" b="1">
                <a:latin typeface="楷体_GB2312" pitchFamily="49" charset="-122"/>
                <a:ea typeface="楷体_GB2312" pitchFamily="49" charset="-122"/>
              </a:rPr>
              <a:t>》</a:t>
            </a:r>
            <a:r>
              <a:rPr lang="zh-CN" altLang="en-US" sz="2000" b="1">
                <a:latin typeface="楷体_GB2312" pitchFamily="49" charset="-122"/>
                <a:ea typeface="楷体_GB2312" pitchFamily="49" charset="-122"/>
              </a:rPr>
              <a:t>对小人物的精雕细琢下既是新旧两代人不同观念的对峙，也是对那昔日四九城里带有</a:t>
            </a:r>
            <a:r>
              <a:rPr lang="zh-CN" altLang="en-US" sz="2000" b="1">
                <a:solidFill>
                  <a:srgbClr val="800000"/>
                </a:solidFill>
                <a:latin typeface="楷体_GB2312" pitchFamily="49" charset="-122"/>
                <a:ea typeface="楷体_GB2312" pitchFamily="49" charset="-122"/>
              </a:rPr>
              <a:t>规矩道义</a:t>
            </a:r>
            <a:r>
              <a:rPr lang="zh-CN" altLang="en-US" sz="2000" b="1">
                <a:latin typeface="楷体_GB2312" pitchFamily="49" charset="-122"/>
                <a:ea typeface="楷体_GB2312" pitchFamily="49" charset="-122"/>
              </a:rPr>
              <a:t>时代的缅怀，冯小刚饰演的六爷演活了一个既有顽主本色，也有着作为父亲软肋羁绊的北京老炮儿，江湖道义包裹下是至诚的动容。</a:t>
            </a:r>
            <a:endParaRPr lang="zh-CN" altLang="en-US" sz="2000" b="1"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2000" b="1">
                <a:latin typeface="楷体_GB2312" pitchFamily="49" charset="-122"/>
                <a:ea typeface="楷体_GB2312" pitchFamily="49" charset="-122"/>
              </a:rPr>
              <a:t>    电影中的六爷，表面上只是一家小店的店主，但实则里则是胡同片里说话能顶事的能人，但这种昔日里讲求道义的规矩，在面对今日那些真正的权贵面前却又显得那么不值一提，而六爷为了孩子与富二代的对决，没有了能令人唏嘘的威风，江湖道义在钱权面前显得如此渺小，迟暮的六爷在电影中已是一个悲剧色彩的英雄人物。</a:t>
            </a:r>
            <a:endParaRPr lang="zh-CN" altLang="en-US" sz="2000" b="1"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/>
              <a:t>        </a:t>
            </a:r>
            <a:r>
              <a:rPr lang="zh-CN" altLang="en-US" sz="2000" b="1">
                <a:ea typeface="楷体_GB2312" pitchFamily="49" charset="-122"/>
              </a:rPr>
              <a:t>英雄迟暮，老炮不老，六爷用自己的道义感动了自己，也感染了下一代。</a:t>
            </a:r>
            <a:endParaRPr lang="zh-CN" altLang="en-US" sz="2000" b="1">
              <a:ea typeface="楷体_GB2312" pitchFamily="49" charset="-122"/>
            </a:endParaRPr>
          </a:p>
        </p:txBody>
      </p:sp>
      <p:pic>
        <p:nvPicPr>
          <p:cNvPr id="33794" name="Picture 10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43243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图片 95236" descr="352465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343400" y="228600"/>
            <a:ext cx="4305300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238" name="矩形 95237"/>
          <p:cNvSpPr>
            <a:spLocks noChangeArrowheads="1"/>
          </p:cNvSpPr>
          <p:nvPr/>
        </p:nvSpPr>
        <p:spPr bwMode="auto">
          <a:xfrm>
            <a:off x="685800" y="1554163"/>
            <a:ext cx="7696200" cy="3508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800" b="1">
                <a:ea typeface="楷体_GB2312" pitchFamily="49" charset="-122"/>
              </a:rPr>
              <a:t>回到最初，</a:t>
            </a:r>
            <a:r>
              <a:rPr lang="zh-CN" altLang="en-US" sz="2800" b="1">
                <a:solidFill>
                  <a:srgbClr val="000000"/>
                </a:solidFill>
                <a:ea typeface="楷体_GB2312" pitchFamily="49" charset="-122"/>
              </a:rPr>
              <a:t>“义”的意思</a:t>
            </a:r>
            <a:endParaRPr lang="zh-CN" altLang="en-US" sz="2800" b="1">
              <a:solidFill>
                <a:srgbClr val="000000"/>
              </a:solidFill>
              <a:ea typeface="楷体_GB2312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2800" b="1">
                <a:solidFill>
                  <a:srgbClr val="000000"/>
                </a:solidFill>
                <a:ea typeface="楷体_GB2312" pitchFamily="49" charset="-122"/>
              </a:rPr>
              <a:t>是合乎正义或公益的，</a:t>
            </a:r>
            <a:endParaRPr lang="zh-CN" altLang="en-US" sz="2800" b="1">
              <a:solidFill>
                <a:srgbClr val="000000"/>
              </a:solidFill>
              <a:ea typeface="楷体_GB2312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2800" b="1">
                <a:solidFill>
                  <a:srgbClr val="000000"/>
                </a:solidFill>
                <a:ea typeface="楷体_GB2312" pitchFamily="49" charset="-122"/>
              </a:rPr>
              <a:t>含有合理、正当、应当</a:t>
            </a:r>
            <a:endParaRPr lang="zh-CN" altLang="en-US" sz="2800" b="1">
              <a:solidFill>
                <a:srgbClr val="000000"/>
              </a:solidFill>
              <a:ea typeface="楷体_GB2312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2800" b="1">
                <a:solidFill>
                  <a:srgbClr val="000000"/>
                </a:solidFill>
                <a:ea typeface="楷体_GB2312" pitchFamily="49" charset="-122"/>
              </a:rPr>
              <a:t>的涵义。</a:t>
            </a:r>
            <a:endParaRPr lang="zh-CN" altLang="en-US" sz="2800" b="1">
              <a:solidFill>
                <a:srgbClr val="000000"/>
              </a:solidFill>
              <a:ea typeface="楷体_GB2312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2800" b="1">
                <a:solidFill>
                  <a:srgbClr val="000000"/>
                </a:solidFill>
                <a:ea typeface="楷体_GB2312" pitchFamily="49" charset="-122"/>
              </a:rPr>
              <a:t>我们为人处事以</a:t>
            </a:r>
            <a:endParaRPr lang="zh-CN" altLang="en-US" sz="2800" b="1">
              <a:solidFill>
                <a:srgbClr val="000000"/>
              </a:solidFill>
              <a:ea typeface="楷体_GB2312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2800" b="1">
                <a:solidFill>
                  <a:srgbClr val="000000"/>
                </a:solidFill>
                <a:ea typeface="楷体_GB2312" pitchFamily="49" charset="-122"/>
              </a:rPr>
              <a:t>“义”作为本质，按照礼</a:t>
            </a:r>
            <a:endParaRPr lang="zh-CN" altLang="en-US" sz="2800" b="1">
              <a:solidFill>
                <a:srgbClr val="000000"/>
              </a:solidFill>
              <a:ea typeface="楷体_GB2312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2800" b="1">
                <a:solidFill>
                  <a:srgbClr val="000000"/>
                </a:solidFill>
                <a:ea typeface="楷体_GB2312" pitchFamily="49" charset="-122"/>
              </a:rPr>
              <a:t>节行事，用谦逊态度表</a:t>
            </a:r>
            <a:endParaRPr lang="zh-CN" altLang="en-US" sz="2800" b="1">
              <a:solidFill>
                <a:srgbClr val="000000"/>
              </a:solidFill>
              <a:ea typeface="楷体_GB2312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2800" b="1">
                <a:solidFill>
                  <a:srgbClr val="000000"/>
                </a:solidFill>
                <a:ea typeface="楷体_GB2312" pitchFamily="49" charset="-122"/>
              </a:rPr>
              <a:t>达，用诚信来完成，这样就做到了义。</a:t>
            </a:r>
            <a:endParaRPr lang="zh-CN" altLang="en-US" sz="2800" b="1">
              <a:solidFill>
                <a:srgbClr val="000000"/>
              </a:solidFill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9523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8" descr="c:\users\administrator\appdata\roaming\360se6\User Data\temp\2012080708320133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WordArt 5"/>
          <p:cNvSpPr>
            <a:spLocks noChangeArrowheads="1" noChangeShapeType="1" noTextEdit="1"/>
          </p:cNvSpPr>
          <p:nvPr/>
        </p:nvSpPr>
        <p:spPr bwMode="auto">
          <a:xfrm>
            <a:off x="1403350" y="692150"/>
            <a:ext cx="6697663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4400" b="1" kern="10">
                <a:ln w="12700">
                  <a:solidFill>
                    <a:srgbClr val="EAEAEA"/>
                  </a:solidFill>
                  <a:rou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“义”的演变</a:t>
            </a:r>
            <a:endParaRPr lang="zh-CN" altLang="en-US" sz="4400" b="1" kern="10">
              <a:ln w="12700">
                <a:solidFill>
                  <a:srgbClr val="EAEAEA"/>
                </a:solidFill>
                <a:rou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  <p:pic>
        <p:nvPicPr>
          <p:cNvPr id="15363" name="图片 91" descr="http://www.vividict.com/UpFile/5/201507221433543921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16113"/>
            <a:ext cx="9144000" cy="494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8" descr="c:\users\administrator\appdata\roaming\360se6\User Data\temp\2012080708320133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TextBox 5"/>
          <p:cNvSpPr txBox="1">
            <a:spLocks noChangeArrowheads="1"/>
          </p:cNvSpPr>
          <p:nvPr/>
        </p:nvSpPr>
        <p:spPr bwMode="auto">
          <a:xfrm>
            <a:off x="1268413" y="1125538"/>
            <a:ext cx="1098550" cy="33575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>
            <a:spAutoFit/>
          </a:bodyPr>
          <a:lstStyle/>
          <a:p>
            <a:r>
              <a:rPr lang="zh-CN" altLang="en-US" sz="6000" b="1">
                <a:solidFill>
                  <a:srgbClr val="CC0000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字源解说</a:t>
            </a:r>
            <a:endParaRPr lang="zh-CN" altLang="en-US" sz="6000" b="1">
              <a:solidFill>
                <a:srgbClr val="CC0000"/>
              </a:solidFill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339975" y="1484313"/>
            <a:ext cx="6572250" cy="22891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600" b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“</a:t>
            </a:r>
            <a:r>
              <a:rPr lang="zh-CN" altLang="en-US" sz="3600" b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义</a:t>
            </a:r>
            <a:r>
              <a:rPr lang="en-US" sz="3600" b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”</a:t>
            </a:r>
            <a:r>
              <a:rPr lang="zh-CN" altLang="en-US" sz="3600" b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，原指扬善惩恶的天意，后引申为公认的道德、真理、公认的文字内涵，强调的是普遍性和客观性。</a:t>
            </a:r>
            <a:endParaRPr lang="zh-CN" altLang="en-US" sz="3600" b="1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8" descr="c:\users\administrator\appdata\roaming\360se6\User Data\temp\2012080708320133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WordArt 5"/>
          <p:cNvSpPr>
            <a:spLocks noChangeArrowheads="1" noChangeShapeType="1" noTextEdit="1"/>
          </p:cNvSpPr>
          <p:nvPr/>
        </p:nvSpPr>
        <p:spPr bwMode="auto">
          <a:xfrm>
            <a:off x="1403350" y="1844675"/>
            <a:ext cx="6697663" cy="2046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7200" b="1" kern="10">
                <a:ln w="12700">
                  <a:solidFill>
                    <a:srgbClr val="EAEAEA"/>
                  </a:solidFill>
                  <a:rou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众生之“义”</a:t>
            </a:r>
            <a:endParaRPr lang="zh-CN" altLang="en-US" sz="7200" b="1" kern="10">
              <a:ln w="12700">
                <a:solidFill>
                  <a:srgbClr val="EAEAEA"/>
                </a:solidFill>
                <a:rou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4" descr="c:\users\administrator\appdata\roaming\360se6\User Data\temp\WB14062725_1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WordArt 5"/>
          <p:cNvSpPr>
            <a:spLocks noChangeArrowheads="1" noChangeShapeType="1" noTextEdit="1"/>
          </p:cNvSpPr>
          <p:nvPr/>
        </p:nvSpPr>
        <p:spPr bwMode="auto">
          <a:xfrm>
            <a:off x="1476375" y="2781300"/>
            <a:ext cx="6191250" cy="172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ln w="19050">
                  <a:solidFill>
                    <a:srgbClr val="99CCFF"/>
                  </a:solidFill>
                  <a:rou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楷体_GB2312"/>
                <a:ea typeface="楷体_GB2312"/>
              </a:rPr>
              <a:t>孔子心中的“义”</a:t>
            </a:r>
            <a:endParaRPr lang="zh-CN" altLang="en-US" sz="3600" b="1" kern="10">
              <a:ln w="19050">
                <a:solidFill>
                  <a:srgbClr val="99CCFF"/>
                </a:solidFill>
                <a:rou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楷体_GB2312"/>
              <a:ea typeface="楷体_GB231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4" descr="1063651_393538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891088" y="533400"/>
            <a:ext cx="3652837" cy="574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757" name="Rectangle 5"/>
          <p:cNvSpPr>
            <a:spLocks noChangeArrowheads="1"/>
          </p:cNvSpPr>
          <p:nvPr/>
        </p:nvSpPr>
        <p:spPr bwMode="auto">
          <a:xfrm>
            <a:off x="381000" y="457200"/>
            <a:ext cx="4114800" cy="6070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r>
              <a:rPr lang="en-US" altLang="zh-CN" sz="2800" b="1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    </a:t>
            </a:r>
            <a:r>
              <a:rPr lang="zh-CN" altLang="en-US" sz="2800" b="1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一说“义”，从古到今，一般人理解的就是讲哥们义气，为朋友两肋插刀。三国时期的关云长，也因为千里走单骑，舍弃曹操给予的荣华富贵，护送嫂夫人过五关斩六将，投奔当时落魄的结拜兄弟刘备。从而被后世当作义的化身。那么义的含义，就仅仅是讲义气吗？作为儒学的创始人，孔子在</a:t>
            </a:r>
            <a:r>
              <a:rPr lang="en-US" altLang="zh-CN" sz="2800" b="1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《</a:t>
            </a:r>
            <a:r>
              <a:rPr lang="zh-CN" altLang="en-US" sz="2800" b="1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论语</a:t>
            </a:r>
            <a:r>
              <a:rPr lang="en-US" altLang="zh-CN" sz="2800" b="1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》</a:t>
            </a:r>
            <a:r>
              <a:rPr lang="zh-CN" altLang="en-US" sz="2800" b="1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里面多次提到了义，他怎样看这个义呢？）</a:t>
            </a:r>
            <a:endParaRPr lang="zh-CN" altLang="en-US" sz="2800" b="1">
              <a:solidFill>
                <a:srgbClr val="0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475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8" descr="c:\users\administrator\appdata\roaming\360se6\User Data\temp\2012080708320133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7"/>
          <p:cNvSpPr>
            <a:spLocks noChangeArrowheads="1"/>
          </p:cNvSpPr>
          <p:nvPr/>
        </p:nvSpPr>
        <p:spPr bwMode="auto">
          <a:xfrm>
            <a:off x="357188" y="714375"/>
            <a:ext cx="8501062" cy="3970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>
              <a:tabLst>
                <a:tab pos="581025" algn="l"/>
                <a:tab pos="1163320" algn="l"/>
                <a:tab pos="1744345" algn="l"/>
                <a:tab pos="2327275" algn="l"/>
                <a:tab pos="2908300" algn="l"/>
                <a:tab pos="3489325" algn="l"/>
                <a:tab pos="4071620" algn="l"/>
                <a:tab pos="4652645" algn="l"/>
                <a:tab pos="5235575" algn="l"/>
                <a:tab pos="5816600" algn="l"/>
                <a:tab pos="6397625" algn="l"/>
                <a:tab pos="6979920" algn="l"/>
                <a:tab pos="7560945" algn="l"/>
                <a:tab pos="8143875" algn="l"/>
                <a:tab pos="8724900" algn="l"/>
                <a:tab pos="9305925" algn="l"/>
              </a:tabLst>
            </a:pPr>
            <a:r>
              <a:rPr lang="zh-CN" altLang="en-US" sz="2800" b="1">
                <a:solidFill>
                  <a:srgbClr val="000000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子曰：君子之于天下也，无适也，无莫也，</a:t>
            </a:r>
            <a:r>
              <a:rPr lang="zh-CN" altLang="en-US" sz="2800" b="1">
                <a:solidFill>
                  <a:srgbClr val="FF0000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义</a:t>
            </a:r>
            <a:r>
              <a:rPr lang="zh-CN" altLang="en-US" sz="2800" b="1">
                <a:solidFill>
                  <a:srgbClr val="000000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之与比。</a:t>
            </a:r>
            <a:endParaRPr lang="zh-CN" altLang="en-US" sz="2800" b="1">
              <a:solidFill>
                <a:srgbClr val="000000"/>
              </a:solidFill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  <a:p>
            <a:pPr>
              <a:tabLst>
                <a:tab pos="581025" algn="l"/>
                <a:tab pos="1163320" algn="l"/>
                <a:tab pos="1744345" algn="l"/>
                <a:tab pos="2327275" algn="l"/>
                <a:tab pos="2908300" algn="l"/>
                <a:tab pos="3489325" algn="l"/>
                <a:tab pos="4071620" algn="l"/>
                <a:tab pos="4652645" algn="l"/>
                <a:tab pos="5235575" algn="l"/>
                <a:tab pos="5816600" algn="l"/>
                <a:tab pos="6397625" algn="l"/>
                <a:tab pos="6979920" algn="l"/>
                <a:tab pos="7560945" algn="l"/>
                <a:tab pos="8143875" algn="l"/>
                <a:tab pos="8724900" algn="l"/>
                <a:tab pos="9305925" algn="l"/>
              </a:tabLst>
            </a:pPr>
            <a:r>
              <a:rPr lang="zh-CN" altLang="en-US" sz="2800" b="1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（孔子说：君子对于天下的事，无所谓行，无所谓不行，只要符合</a:t>
            </a:r>
            <a:r>
              <a:rPr lang="zh-CN" altLang="en-US" sz="28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道义</a:t>
            </a:r>
            <a:r>
              <a:rPr lang="zh-CN" altLang="en-US" sz="2800" b="1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就行了。）</a:t>
            </a:r>
            <a:endParaRPr lang="zh-CN" altLang="en-US" sz="2800" b="1">
              <a:solidFill>
                <a:srgbClr val="0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tabLst>
                <a:tab pos="581025" algn="l"/>
                <a:tab pos="1163320" algn="l"/>
                <a:tab pos="1744345" algn="l"/>
                <a:tab pos="2327275" algn="l"/>
                <a:tab pos="2908300" algn="l"/>
                <a:tab pos="3489325" algn="l"/>
                <a:tab pos="4071620" algn="l"/>
                <a:tab pos="4652645" algn="l"/>
                <a:tab pos="5235575" algn="l"/>
                <a:tab pos="5816600" algn="l"/>
                <a:tab pos="6397625" algn="l"/>
                <a:tab pos="6979920" algn="l"/>
                <a:tab pos="7560945" algn="l"/>
                <a:tab pos="8143875" algn="l"/>
                <a:tab pos="8724900" algn="l"/>
                <a:tab pos="9305925" algn="l"/>
              </a:tabLst>
            </a:pPr>
            <a:endParaRPr lang="en-US" altLang="zh-CN" sz="2800" b="1">
              <a:solidFill>
                <a:srgbClr val="000000"/>
              </a:solidFill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  <a:p>
            <a:pPr>
              <a:tabLst>
                <a:tab pos="581025" algn="l"/>
                <a:tab pos="1163320" algn="l"/>
                <a:tab pos="1744345" algn="l"/>
                <a:tab pos="2327275" algn="l"/>
                <a:tab pos="2908300" algn="l"/>
                <a:tab pos="3489325" algn="l"/>
                <a:tab pos="4071620" algn="l"/>
                <a:tab pos="4652645" algn="l"/>
                <a:tab pos="5235575" algn="l"/>
                <a:tab pos="5816600" algn="l"/>
                <a:tab pos="6397625" algn="l"/>
                <a:tab pos="6979920" algn="l"/>
                <a:tab pos="7560945" algn="l"/>
                <a:tab pos="8143875" algn="l"/>
                <a:tab pos="8724900" algn="l"/>
                <a:tab pos="9305925" algn="l"/>
              </a:tabLst>
            </a:pPr>
            <a:r>
              <a:rPr lang="zh-CN" altLang="en-US" sz="2800" b="1">
                <a:solidFill>
                  <a:srgbClr val="000000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有子曰：信近于</a:t>
            </a:r>
            <a:r>
              <a:rPr lang="zh-CN" altLang="en-US" sz="2800" b="1">
                <a:solidFill>
                  <a:srgbClr val="FF0000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义</a:t>
            </a:r>
            <a:r>
              <a:rPr lang="zh-CN" altLang="en-US" sz="2800" b="1">
                <a:solidFill>
                  <a:srgbClr val="000000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，言可复也；恭近于礼，远耻辱也；因不失其亲，亦可宗也。</a:t>
            </a:r>
            <a:endParaRPr lang="zh-CN" altLang="en-US" sz="2800" b="1">
              <a:solidFill>
                <a:srgbClr val="000000"/>
              </a:solidFill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  <a:p>
            <a:pPr>
              <a:tabLst>
                <a:tab pos="581025" algn="l"/>
                <a:tab pos="1163320" algn="l"/>
                <a:tab pos="1744345" algn="l"/>
                <a:tab pos="2327275" algn="l"/>
                <a:tab pos="2908300" algn="l"/>
                <a:tab pos="3489325" algn="l"/>
                <a:tab pos="4071620" algn="l"/>
                <a:tab pos="4652645" algn="l"/>
                <a:tab pos="5235575" algn="l"/>
                <a:tab pos="5816600" algn="l"/>
                <a:tab pos="6397625" algn="l"/>
                <a:tab pos="6979920" algn="l"/>
                <a:tab pos="7560945" algn="l"/>
                <a:tab pos="8143875" algn="l"/>
                <a:tab pos="8724900" algn="l"/>
                <a:tab pos="9305925" algn="l"/>
              </a:tabLst>
            </a:pPr>
            <a:r>
              <a:rPr lang="zh-CN" altLang="en-US" sz="2800" b="1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（孔子的弟子有若说：所守的诺言符合</a:t>
            </a:r>
            <a:r>
              <a:rPr lang="zh-CN" altLang="en-US" sz="28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道义准则</a:t>
            </a:r>
            <a:r>
              <a:rPr lang="zh-CN" altLang="en-US" sz="2800" b="1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，诺言就可以实现；恭敬之心合乎礼仪，就可以避免遭受耻辱；凭借亲近的人，就有了依靠。）</a:t>
            </a:r>
            <a:endParaRPr lang="zh-CN" altLang="en-US" sz="2800" b="1">
              <a:solidFill>
                <a:srgbClr val="0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8" descr="c:\users\administrator\appdata\roaming\360se6\User Data\temp\2012080708320133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428625" y="928688"/>
            <a:ext cx="8286750" cy="3540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r>
              <a:rPr lang="zh-CN" altLang="en-US" sz="2800">
                <a:solidFill>
                  <a:srgbClr val="0000FF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    </a:t>
            </a:r>
            <a:r>
              <a:rPr lang="zh-CN" altLang="en-US" sz="2800" b="1">
                <a:solidFill>
                  <a:srgbClr val="0000FF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儒家思想中的“义”，并不是简单的讲义气。如果说“仁”是孔子眼中最美好的道德，“义”则是实现这种道德的行为准则。孔子从来就是把“义”和“仁”，“义”和“礼”，“义”和“利”结合起来考量的。如他说：“饭疏食，饮水，曲肱而枕之，乐亦在其中矣；不义而富贵，于我如浮云。”在今天市场经济的背景下，孔子的这种思想，对固守和提升为人处事的美德，尤有借鉴意义。</a:t>
            </a:r>
            <a:endParaRPr lang="zh-CN" altLang="en-US" sz="2800" b="1">
              <a:solidFill>
                <a:srgbClr val="0000FF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2380</Words>
  <Application>WPS 演示</Application>
  <PresentationFormat>全屏显示(4:3)</PresentationFormat>
  <Paragraphs>71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5" baseType="lpstr">
      <vt:lpstr>Arial</vt:lpstr>
      <vt:lpstr>宋体</vt:lpstr>
      <vt:lpstr>Wingdings</vt:lpstr>
      <vt:lpstr>Calibri</vt:lpstr>
      <vt:lpstr>楷体_GB2312</vt:lpstr>
      <vt:lpstr>新宋体</vt:lpstr>
      <vt:lpstr>华文新魏</vt:lpstr>
      <vt:lpstr>华文楷体</vt:lpstr>
      <vt:lpstr>微软雅黑</vt:lpstr>
      <vt:lpstr>Arial Unicode MS</vt:lpstr>
      <vt:lpstr>楷体_GB2312</vt:lpstr>
      <vt:lpstr>黑体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</dc:creator>
  <cp:lastModifiedBy>米豆水</cp:lastModifiedBy>
  <cp:revision>37</cp:revision>
  <dcterms:created xsi:type="dcterms:W3CDTF">2016-02-26T14:04:00Z</dcterms:created>
  <dcterms:modified xsi:type="dcterms:W3CDTF">2025-06-11T12:17:50Z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FA5DCF2CDA1446219ACD585C77B164E4_12</vt:lpwstr>
  </property>
  <property fmtid="{D5CDD505-2E9C-101B-9397-08002B2CF9AE}" pid="3" name="KSOProductBuildVer">
    <vt:lpwstr>2052-12.1.0.21541</vt:lpwstr>
  </property>
</Properties>
</file>